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5" d="100"/>
          <a:sy n="105" d="100"/>
        </p:scale>
        <p:origin x="802" y="67"/>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SIVA PRABHA P</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au2021109037</a:t>
            </a: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err="1">
                <a:solidFill>
                  <a:schemeClr val="tx1"/>
                </a:solidFill>
                <a:latin typeface="IBM Plex Sans"/>
              </a:rPr>
              <a:t>Github</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23209" y="939541"/>
            <a:ext cx="2922860"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356009" y="1262744"/>
            <a:ext cx="7815533" cy="36737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just">
              <a:lnSpc>
                <a:spcPct val="115000"/>
              </a:lnSpc>
              <a:spcBef>
                <a:spcPts val="0"/>
              </a:spcBef>
              <a:spcAft>
                <a:spcPts val="800"/>
              </a:spcAft>
              <a:buFont typeface="+mj-lt"/>
              <a:buAutoNum type="arabicPeriod"/>
              <a:tabLst>
                <a:tab pos="457200" algn="l"/>
              </a:tabLst>
            </a:pPr>
            <a:r>
              <a:rPr lang="en-SG" sz="1200" b="1" dirty="0">
                <a:effectLst/>
                <a:latin typeface="Times New Roman" panose="02020603050405020304" pitchFamily="18" charset="0"/>
                <a:ea typeface="Times New Roman" panose="02020603050405020304" pitchFamily="18" charset="0"/>
                <a:cs typeface="SimSun" panose="02010600030101010101" pitchFamily="2" charset="-122"/>
              </a:rPr>
              <a:t>Data Preprocessing: </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Python libraries such as Pandas and NumPy for cleaning, filtering, and transforming the raw </a:t>
            </a:r>
            <a:r>
              <a:rPr lang="en-SG" sz="1200" dirty="0" err="1">
                <a:effectLst/>
                <a:latin typeface="Times New Roman" panose="02020603050405020304" pitchFamily="18" charset="0"/>
                <a:ea typeface="Times New Roman" panose="02020603050405020304" pitchFamily="18" charset="0"/>
                <a:cs typeface="Times New Roman" panose="02020603050405020304" pitchFamily="18" charset="0"/>
              </a:rPr>
              <a:t>data.Data</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 validation services to ensure data quality and consistency.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mj-lt"/>
              <a:buAutoNum type="arabicPeriod"/>
              <a:tabLst>
                <a:tab pos="457200" algn="l"/>
              </a:tabLst>
            </a:pPr>
            <a:r>
              <a:rPr lang="en-SG" sz="1200" b="1" dirty="0">
                <a:effectLst/>
                <a:latin typeface="Times New Roman" panose="02020603050405020304" pitchFamily="18" charset="0"/>
                <a:ea typeface="Times New Roman" panose="02020603050405020304" pitchFamily="18" charset="0"/>
                <a:cs typeface="SimSun" panose="02010600030101010101" pitchFamily="2" charset="-122"/>
              </a:rPr>
              <a:t>Exploratory Data Analysis (EDA):</a:t>
            </a:r>
            <a:r>
              <a:rPr lang="en-US" sz="1200" b="1" dirty="0">
                <a:latin typeface="Calibri" panose="020F0502020204030204" pitchFamily="34" charset="0"/>
                <a:ea typeface="Calibri" panose="020F0502020204030204" pitchFamily="34" charset="0"/>
                <a:cs typeface="SimSun" panose="02010600030101010101" pitchFamily="2" charset="-122"/>
              </a:rPr>
              <a:t> </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Visualization libraries such as Matplotlib, Seaborn, or </a:t>
            </a:r>
            <a:r>
              <a:rPr lang="en-SG" sz="1200" dirty="0" err="1">
                <a:effectLst/>
                <a:latin typeface="Times New Roman" panose="02020603050405020304" pitchFamily="18" charset="0"/>
                <a:ea typeface="Times New Roman" panose="02020603050405020304" pitchFamily="18" charset="0"/>
                <a:cs typeface="Times New Roman" panose="02020603050405020304" pitchFamily="18" charset="0"/>
              </a:rPr>
              <a:t>Plotly</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 for creating charts, graphs, and plots to explore the dataset.</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Statistical analysis tools for computing summary statistics, identifying patterns, and detecting outliers.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mj-lt"/>
              <a:buAutoNum type="arabicPeriod"/>
              <a:tabLst>
                <a:tab pos="457200" algn="l"/>
              </a:tabLst>
            </a:pPr>
            <a:r>
              <a:rPr lang="en-SG" sz="1200" b="1" dirty="0">
                <a:effectLst/>
                <a:latin typeface="Times New Roman" panose="02020603050405020304" pitchFamily="18" charset="0"/>
                <a:ea typeface="Times New Roman" panose="02020603050405020304" pitchFamily="18" charset="0"/>
                <a:cs typeface="SimSun" panose="02010600030101010101" pitchFamily="2" charset="-122"/>
              </a:rPr>
              <a:t>Correlation Analysis:</a:t>
            </a:r>
            <a:r>
              <a:rPr lang="en-US" sz="1200" b="1" dirty="0">
                <a:latin typeface="Calibri" panose="020F0502020204030204" pitchFamily="34" charset="0"/>
                <a:ea typeface="Calibri" panose="020F0502020204030204" pitchFamily="34" charset="0"/>
                <a:cs typeface="SimSun" panose="02010600030101010101" pitchFamily="2" charset="-122"/>
              </a:rPr>
              <a:t> </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Correlation analysis can be performed using statistical functions available in Python libraries such as Pandas or NumPy.</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Heatmap visualization tools like Seaborn for visualizing correlation matrices.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mj-lt"/>
              <a:buAutoNum type="arabicPeriod"/>
              <a:tabLst>
                <a:tab pos="457200" algn="l"/>
              </a:tabLst>
            </a:pPr>
            <a:r>
              <a:rPr lang="en-SG" sz="1200" b="1" dirty="0">
                <a:effectLst/>
                <a:latin typeface="Times New Roman" panose="02020603050405020304" pitchFamily="18" charset="0"/>
                <a:ea typeface="Times New Roman" panose="02020603050405020304" pitchFamily="18" charset="0"/>
                <a:cs typeface="SimSun" panose="02010600030101010101" pitchFamily="2" charset="-122"/>
              </a:rPr>
              <a:t>Version Control and Collaboration:</a:t>
            </a:r>
            <a:r>
              <a:rPr lang="en-US" sz="1200" b="1" dirty="0">
                <a:latin typeface="Calibri" panose="020F0502020204030204" pitchFamily="34" charset="0"/>
                <a:ea typeface="Calibri" panose="020F0502020204030204" pitchFamily="34" charset="0"/>
                <a:cs typeface="SimSun" panose="02010600030101010101" pitchFamily="2" charset="-122"/>
              </a:rPr>
              <a:t> </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Version control systems like Git and hosting platforms like GitHub or GitLab for managing project codebase and collaboration among team members.</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Communication and collaboration tools like Slack or Microsoft Teams for team communication, sharing updates, and coordinating tasks.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mj-lt"/>
              <a:buAutoNum type="arabicPeriod"/>
              <a:tabLst>
                <a:tab pos="457200" algn="l"/>
              </a:tabLst>
            </a:pPr>
            <a:r>
              <a:rPr lang="en-SG" sz="1200" b="1" dirty="0">
                <a:effectLst/>
                <a:latin typeface="Times New Roman" panose="02020603050405020304" pitchFamily="18" charset="0"/>
                <a:ea typeface="Times New Roman" panose="02020603050405020304" pitchFamily="18" charset="0"/>
                <a:cs typeface="SimSun" panose="02010600030101010101" pitchFamily="2" charset="-122"/>
              </a:rPr>
              <a:t>Google </a:t>
            </a:r>
            <a:r>
              <a:rPr lang="en-SG" sz="1200" b="1" dirty="0" err="1">
                <a:effectLst/>
                <a:latin typeface="Times New Roman" panose="02020603050405020304" pitchFamily="18" charset="0"/>
                <a:ea typeface="Times New Roman" panose="02020603050405020304" pitchFamily="18" charset="0"/>
                <a:cs typeface="SimSun" panose="02010600030101010101" pitchFamily="2" charset="-122"/>
              </a:rPr>
              <a:t>Collab:</a:t>
            </a:r>
            <a:r>
              <a:rPr lang="en-SG" sz="1200" dirty="0" err="1">
                <a:effectLst/>
                <a:latin typeface="Times New Roman" panose="02020603050405020304" pitchFamily="18" charset="0"/>
                <a:ea typeface="Times New Roman" panose="02020603050405020304" pitchFamily="18" charset="0"/>
                <a:cs typeface="Times New Roman" panose="02020603050405020304" pitchFamily="18" charset="0"/>
              </a:rPr>
              <a:t>Google</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 Collab provides a cloud-based development environment that supports </a:t>
            </a:r>
            <a:r>
              <a:rPr lang="en-SG" sz="1200" dirty="0" err="1">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SG" sz="1200" dirty="0">
                <a:effectLst/>
                <a:latin typeface="Times New Roman" panose="02020603050405020304" pitchFamily="18" charset="0"/>
                <a:ea typeface="Times New Roman" panose="02020603050405020304" pitchFamily="18" charset="0"/>
                <a:cs typeface="Times New Roman" panose="02020603050405020304" pitchFamily="18" charset="0"/>
              </a:rPr>
              <a:t> Notebooks, allowing collaborative development and execution of Python code with access to GPU/TPU acceleration and integration with Google Drive for storage and sharing.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3" name="Rectangle 2">
            <a:extLst>
              <a:ext uri="{FF2B5EF4-FFF2-40B4-BE49-F238E27FC236}">
                <a16:creationId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Picture 4">
            <a:extLst>
              <a:ext uri="{FF2B5EF4-FFF2-40B4-BE49-F238E27FC236}">
                <a16:creationId xmlns:a16="http://schemas.microsoft.com/office/drawing/2014/main" id="{14B9026C-6387-07C5-6AF3-0351E14324A5}"/>
              </a:ext>
            </a:extLst>
          </p:cNvPr>
          <p:cNvPicPr>
            <a:picLocks noChangeAspect="1"/>
          </p:cNvPicPr>
          <p:nvPr/>
        </p:nvPicPr>
        <p:blipFill>
          <a:blip r:embed="rId3"/>
          <a:stretch>
            <a:fillRect/>
          </a:stretch>
        </p:blipFill>
        <p:spPr>
          <a:xfrm>
            <a:off x="983609" y="734133"/>
            <a:ext cx="7176780" cy="3951538"/>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23207" y="945824"/>
            <a:ext cx="5334163" cy="364712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lgn="just">
              <a:buFont typeface="+mj-lt"/>
              <a:buAutoNum type="arabicPeriod"/>
            </a:pPr>
            <a:r>
              <a:rPr lang="en-GB" sz="1250" b="1" dirty="0"/>
              <a:t>Integration of External Factors:</a:t>
            </a:r>
            <a:r>
              <a:rPr lang="en-GB" sz="1250" dirty="0"/>
              <a:t> Incorporating external factors such as weather patterns, geopolitical events.</a:t>
            </a:r>
          </a:p>
          <a:p>
            <a:pPr algn="just">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lgn="just">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lgn="just">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sp>
        <p:nvSpPr>
          <p:cNvPr id="5" name="Rectangle 4">
            <a:extLst>
              <a:ext uri="{FF2B5EF4-FFF2-40B4-BE49-F238E27FC236}">
                <a16:creationId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2052" name="Picture 4" descr="Career of Artificial Intelligence">
            <a:extLst>
              <a:ext uri="{FF2B5EF4-FFF2-40B4-BE49-F238E27FC236}">
                <a16:creationId xmlns:a16="http://schemas.microsoft.com/office/drawing/2014/main" id="{6AD7DDE9-C872-FF3A-28EC-8D8D64A6C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239" y="1589314"/>
            <a:ext cx="3305178" cy="1652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NM_Agri_FG_Final.ipynb - Colaboratory — Mozilla Firefox 2024-04-09 15-29-57">
            <a:hlinkClick r:id="" action="ppaction://media"/>
            <a:extLst>
              <a:ext uri="{FF2B5EF4-FFF2-40B4-BE49-F238E27FC236}">
                <a16:creationId xmlns:a16="http://schemas.microsoft.com/office/drawing/2014/main" id="{6B6C02BD-2814-E797-4366-AE070605D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6518" y="895265"/>
            <a:ext cx="7520151" cy="394808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41565" y="1299698"/>
            <a:ext cx="8734745" cy="1076641"/>
          </a:xfrm>
          <a:prstGeom prst="rect">
            <a:avLst/>
          </a:prstGeom>
          <a:noFill/>
        </p:spPr>
        <p:txBody>
          <a:bodyPr wrap="square" lIns="91440" tIns="45720" rIns="91440" bIns="45720" anchor="t">
            <a:spAutoFit/>
          </a:bodyPr>
          <a:lstStyle/>
          <a:p>
            <a:pPr marR="0" lvl="0">
              <a:lnSpc>
                <a:spcPct val="150000"/>
              </a:lnSpc>
              <a:spcBef>
                <a:spcPts val="0"/>
              </a:spcBef>
              <a:spcAft>
                <a:spcPts val="0"/>
              </a:spcAft>
            </a:pPr>
            <a:r>
              <a:rPr lang="en-US" sz="1100" b="0" i="0" dirty="0">
                <a:solidFill>
                  <a:srgbClr val="0000FF"/>
                </a:solidFill>
                <a:effectLst/>
              </a:rPr>
              <a:t>1. https://www.w3schools.com/python/matplotlib_intro.asp </a:t>
            </a:r>
          </a:p>
          <a:p>
            <a:pPr marR="0" lvl="0">
              <a:lnSpc>
                <a:spcPct val="150000"/>
              </a:lnSpc>
              <a:spcBef>
                <a:spcPts val="0"/>
              </a:spcBef>
              <a:spcAft>
                <a:spcPts val="0"/>
              </a:spcAft>
            </a:pPr>
            <a:r>
              <a:rPr lang="en-US" sz="1100" b="0" i="0" dirty="0">
                <a:solidFill>
                  <a:srgbClr val="0000FF"/>
                </a:solidFill>
                <a:effectLst/>
              </a:rPr>
              <a:t>2. https://stackoverflow.com/questions/10996140/how-to-remove-specific-elements-in-a-numpy-array?noredirect=1&amp;lq=1</a:t>
            </a:r>
          </a:p>
          <a:p>
            <a:pPr marR="0" lvl="0">
              <a:lnSpc>
                <a:spcPct val="150000"/>
              </a:lnSpc>
              <a:spcBef>
                <a:spcPts val="0"/>
              </a:spcBef>
              <a:spcAft>
                <a:spcPts val="0"/>
              </a:spcAft>
            </a:pPr>
            <a:r>
              <a:rPr lang="en-US" sz="1100" b="0" i="0" dirty="0">
                <a:solidFill>
                  <a:srgbClr val="0000FF"/>
                </a:solidFill>
                <a:effectLst/>
              </a:rPr>
              <a:t>3. </a:t>
            </a:r>
            <a:r>
              <a:rPr lang="en-US" sz="1100" b="0" i="0" dirty="0" err="1">
                <a:solidFill>
                  <a:srgbClr val="0000FF"/>
                </a:solidFill>
                <a:effectLst/>
              </a:rPr>
              <a:t>seaborn.heatmap</a:t>
            </a:r>
            <a:r>
              <a:rPr lang="en-US" sz="1100" b="0" i="0" dirty="0">
                <a:solidFill>
                  <a:srgbClr val="0000FF"/>
                </a:solidFill>
                <a:effectLst/>
              </a:rPr>
              <a:t> — seaborn 0.13.2 documentation (pydata.org)</a:t>
            </a:r>
          </a:p>
          <a:p>
            <a:pPr marR="0" lvl="0">
              <a:lnSpc>
                <a:spcPct val="150000"/>
              </a:lnSpc>
              <a:spcBef>
                <a:spcPts val="0"/>
              </a:spcBef>
              <a:spcAft>
                <a:spcPts val="0"/>
              </a:spcAft>
            </a:pPr>
            <a:r>
              <a:rPr lang="en-US" sz="1100" dirty="0">
                <a:solidFill>
                  <a:srgbClr val="0000FF"/>
                </a:solidFill>
              </a:rPr>
              <a:t>4. </a:t>
            </a:r>
            <a:r>
              <a:rPr lang="en-US" sz="1100" b="0" i="0" dirty="0">
                <a:solidFill>
                  <a:srgbClr val="0000FF"/>
                </a:solidFill>
                <a:effectLst/>
              </a:rPr>
              <a:t>https://www.askpython.com/python/examples/heatmaps-in-python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697777"/>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39541" cy="2564805"/>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just"/>
            <a:r>
              <a:rPr lang="en-US" dirty="0">
                <a:effectLst/>
                <a:latin typeface="Times New Roman" panose="02020603050405020304" pitchFamily="18" charset="0"/>
                <a:ea typeface="Times New Roman" panose="02020603050405020304" pitchFamily="18" charset="0"/>
                <a:cs typeface="SimSun" panose="02010600030101010101" pitchFamily="2" charset="-122"/>
              </a:rPr>
              <a:t>The production of food, animal feed, biofuels, and other key raw resources are all made possible by the agricultural sector, which is vital to the world economy. Stakeholders in the supply chain, such as farmers, traders, legislators, and investors, must comprehend the dynamics of agricultural raw material prices. However, it might be difficult to analyze the large amount of price data that is available; in order to derive useful insights, sophisticated analytical approaches are needed. As a result, the current challenge is to carry out a thorough exploratory data analysis (EDA) of a dataset that includes pricing for agricultural raw materials across several years. </a:t>
            </a:r>
            <a:endParaRPr lang="en-US" dirty="0">
              <a:effectLst/>
              <a:latin typeface="Calibri" panose="020F0502020204030204" pitchFamily="34" charset="0"/>
              <a:ea typeface="Calibri" panose="020F0502020204030204" pitchFamily="34" charset="0"/>
              <a:cs typeface="SimSun" panose="02010600030101010101" pitchFamily="2" charset="-122"/>
            </a:endParaRPr>
          </a:p>
          <a:p>
            <a:pPr algn="just"/>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sp>
        <p:nvSpPr>
          <p:cNvPr id="4" name="Rectangle 3">
            <a:extLst>
              <a:ext uri="{FF2B5EF4-FFF2-40B4-BE49-F238E27FC236}">
                <a16:creationId xmlns:a16="http://schemas.microsoft.com/office/drawing/2014/main"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3074" name="Picture 2" descr="AIM (@AIM_Healthcare) / X">
            <a:extLst>
              <a:ext uri="{FF2B5EF4-FFF2-40B4-BE49-F238E27FC236}">
                <a16:creationId xmlns:a16="http://schemas.microsoft.com/office/drawing/2014/main" id="{41E32E26-0D92-9E0C-23BE-A9779A8FB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86378"/>
            <a:ext cx="2790371" cy="279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sp>
        <p:nvSpPr>
          <p:cNvPr id="4" name="Rectangle 3">
            <a:extLst>
              <a:ext uri="{FF2B5EF4-FFF2-40B4-BE49-F238E27FC236}">
                <a16:creationId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1026" name="Picture 2" descr="Problem Oriented people Vs Solution ...">
            <a:extLst>
              <a:ext uri="{FF2B5EF4-FFF2-40B4-BE49-F238E27FC236}">
                <a16:creationId xmlns:a16="http://schemas.microsoft.com/office/drawing/2014/main" id="{DF2542CE-7BBE-0904-4C19-257D47AA6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570" y="1589315"/>
            <a:ext cx="3178624" cy="211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a16="http://schemas.microsoft.com/office/drawing/2014/main"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2006/metadata/properties"/>
    <ds:schemaRef ds:uri="http://schemas.openxmlformats.org/package/2006/metadata/core-properties"/>
    <ds:schemaRef ds:uri="9162bd5b-4ed9-4da3-b376-05204580ba3f"/>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810</TotalTime>
  <Words>1127</Words>
  <Application>Microsoft Office PowerPoint</Application>
  <PresentationFormat>On-screen Show (16:9)</PresentationFormat>
  <Paragraphs>117</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IBM Plex Sans</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SIVA PRABHA P</cp:lastModifiedBy>
  <cp:revision>167</cp:revision>
  <dcterms:modified xsi:type="dcterms:W3CDTF">2024-04-09T13:13:39Z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